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8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24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Schule\Fachschaft%20WR\Briefe%20und%20Infos%20extern\Schulzweigwahl%202021\Statisti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3200" b="1" dirty="0"/>
              <a:t>TOP 15 - Studierende </a:t>
            </a:r>
            <a:r>
              <a:rPr lang="de-DE" sz="3200" b="1"/>
              <a:t>Sommersemester 2021</a:t>
            </a:r>
            <a:endParaRPr lang="de-DE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Tabelle1!$A$3:$A$17</c:f>
              <c:strCache>
                <c:ptCount val="15"/>
                <c:pt idx="0">
                  <c:v>Wirtschaftswissenschaften</c:v>
                </c:pt>
                <c:pt idx="1">
                  <c:v>Informatik</c:v>
                </c:pt>
                <c:pt idx="2">
                  <c:v>Maschinenbau</c:v>
                </c:pt>
                <c:pt idx="3">
                  <c:v>Rechtswissenschaften</c:v>
                </c:pt>
                <c:pt idx="4">
                  <c:v>Sozialwesen</c:v>
                </c:pt>
                <c:pt idx="5">
                  <c:v>Humanmedizin</c:v>
                </c:pt>
                <c:pt idx="6">
                  <c:v>Erziehungswissenschaften</c:v>
                </c:pt>
                <c:pt idx="7">
                  <c:v>Psychologie</c:v>
                </c:pt>
                <c:pt idx="8">
                  <c:v>Elektrotechnik</c:v>
                </c:pt>
                <c:pt idx="9">
                  <c:v>Germanistik </c:v>
                </c:pt>
                <c:pt idx="10">
                  <c:v>Mathematik</c:v>
                </c:pt>
                <c:pt idx="11">
                  <c:v>Wirtschaftsingenieurwesen</c:v>
                </c:pt>
                <c:pt idx="12">
                  <c:v>Gesundheitswissenschaften</c:v>
                </c:pt>
                <c:pt idx="13">
                  <c:v>Biologie</c:v>
                </c:pt>
                <c:pt idx="14">
                  <c:v>Verwaltungswissenschaften</c:v>
                </c:pt>
              </c:strCache>
            </c:strRef>
          </c:cat>
          <c:val>
            <c:numRef>
              <c:f>Tabelle1!$B$3:$B$17</c:f>
              <c:numCache>
                <c:formatCode>#\ ###\ ##0\ ;\-#\ ###\ ##0\ ;" - "</c:formatCode>
                <c:ptCount val="15"/>
                <c:pt idx="0">
                  <c:v>420705</c:v>
                </c:pt>
                <c:pt idx="1">
                  <c:v>225575</c:v>
                </c:pt>
                <c:pt idx="2">
                  <c:v>163591</c:v>
                </c:pt>
                <c:pt idx="3">
                  <c:v>133630</c:v>
                </c:pt>
                <c:pt idx="4">
                  <c:v>98127</c:v>
                </c:pt>
                <c:pt idx="5">
                  <c:v>95160</c:v>
                </c:pt>
                <c:pt idx="6">
                  <c:v>89300</c:v>
                </c:pt>
                <c:pt idx="7">
                  <c:v>88806</c:v>
                </c:pt>
                <c:pt idx="8">
                  <c:v>76015</c:v>
                </c:pt>
                <c:pt idx="9">
                  <c:v>72361</c:v>
                </c:pt>
                <c:pt idx="10">
                  <c:v>68099</c:v>
                </c:pt>
                <c:pt idx="11">
                  <c:v>65300</c:v>
                </c:pt>
                <c:pt idx="12">
                  <c:v>64873</c:v>
                </c:pt>
                <c:pt idx="13">
                  <c:v>64055</c:v>
                </c:pt>
                <c:pt idx="14">
                  <c:v>62386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2-42B1-A8D2-A349B1901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5016160"/>
        <c:axId val="1335015744"/>
        <c:axId val="0"/>
      </c:bar3DChart>
      <c:catAx>
        <c:axId val="13350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5015744"/>
        <c:crosses val="autoZero"/>
        <c:auto val="1"/>
        <c:lblAlgn val="ctr"/>
        <c:lblOffset val="100"/>
        <c:noMultiLvlLbl val="0"/>
      </c:catAx>
      <c:valAx>
        <c:axId val="133501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#\ ##0\ ;\-#\ ###\ ##0\ ;&quot; - 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501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E758B70-BFD2-4DCB-BFE0-5C33F9A60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5889A3-C4C0-492A-A499-86BF0DE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6DA04E-2A58-40A6-BBFC-25FA7C9D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69588" y="6492875"/>
            <a:ext cx="4722412" cy="3651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Schulzweigwahl Wirtschaftswissenschaftliches Gymnasium </a:t>
            </a:r>
            <a:fld id="{0F6D68C1-AF24-421A-901B-258A18AC92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1D0175-F254-4702-9CDB-B32AB9227E02}"/>
              </a:ext>
            </a:extLst>
          </p:cNvPr>
          <p:cNvSpPr/>
          <p:nvPr userDrawn="1"/>
        </p:nvSpPr>
        <p:spPr>
          <a:xfrm>
            <a:off x="0" y="1"/>
            <a:ext cx="12192000" cy="11699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3CFBCF-35D2-41B7-8533-B96AC9182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9344" y="141231"/>
            <a:ext cx="4010181" cy="1169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B43F1A-B9C6-474C-98F2-5E4F9EB7B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41485"/>
            <a:ext cx="8271164" cy="56942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Wirtschaftswissenschaftliches Gymnasium</a:t>
            </a:r>
          </a:p>
        </p:txBody>
      </p:sp>
    </p:spTree>
    <p:extLst>
      <p:ext uri="{BB962C8B-B14F-4D97-AF65-F5344CB8AC3E}">
        <p14:creationId xmlns:p14="http://schemas.microsoft.com/office/powerpoint/2010/main" val="167035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DF3CB-622A-4FBB-87EA-6563A124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8DFD35-7FEF-45E7-95F9-D8922643E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2C5AF0-D87F-47D9-BBE5-38FD31F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62D4C1-FD25-4EEC-BE21-34A3580B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8CC65A-1CA7-40FF-96E3-24D28105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71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BBBDDC-31AD-4625-814A-8F66FB637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F78B54-FC81-4C2A-A74D-F6144D2B8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F2719-1D66-4C60-AE4D-0BC6B2D0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284434-3305-4033-BCFD-ECC50FC1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279DC8-BAC1-49C2-A910-C1B83092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9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EBA375-0925-4E61-ACA5-CEB5CB59E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5E86C7-072A-4A15-A45B-48A8E947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FB0CB0-E482-45C2-ACBF-B79118D9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48B7FE-A21B-4107-9CF9-666CE7C9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A505A4-7126-4505-81F4-4EE8E220A994}"/>
              </a:ext>
            </a:extLst>
          </p:cNvPr>
          <p:cNvSpPr/>
          <p:nvPr userDrawn="1"/>
        </p:nvSpPr>
        <p:spPr>
          <a:xfrm>
            <a:off x="0" y="1"/>
            <a:ext cx="12192000" cy="10109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897454-CD58-4466-8CA3-DBFBCC1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147" y="1"/>
            <a:ext cx="4010181" cy="116993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8C5CA83-AF83-44B2-A77E-3C3CD9C29745}"/>
              </a:ext>
            </a:extLst>
          </p:cNvPr>
          <p:cNvSpPr txBox="1">
            <a:spLocks/>
          </p:cNvSpPr>
          <p:nvPr userDrawn="1"/>
        </p:nvSpPr>
        <p:spPr>
          <a:xfrm>
            <a:off x="0" y="441485"/>
            <a:ext cx="8271164" cy="569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Wirtschaftswissenschaftliches Gymnasium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85A2C2D-BAD9-4916-B9C8-482B1A54EC0F}"/>
              </a:ext>
            </a:extLst>
          </p:cNvPr>
          <p:cNvSpPr txBox="1">
            <a:spLocks/>
          </p:cNvSpPr>
          <p:nvPr userDrawn="1"/>
        </p:nvSpPr>
        <p:spPr>
          <a:xfrm>
            <a:off x="7535576" y="6657844"/>
            <a:ext cx="4722412" cy="200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Schulzweigwahl Wirtschaftswissenschaftliches Gymnasium </a:t>
            </a:r>
            <a:fld id="{0F6D68C1-AF24-421A-901B-258A18AC926E}" type="slidenum">
              <a:rPr lang="de-DE" smtClean="0">
                <a:solidFill>
                  <a:schemeClr val="tx1"/>
                </a:solidFill>
              </a:rPr>
              <a:pPr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93191-4D10-4DBA-88A6-87AEF3A1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5F433D-FD0D-4081-ADC9-B22199F37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F37AA2-18F1-4327-ADDA-7EF4DE0D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CC806-B3E2-400D-9EAE-B89FA223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FD30C-B8CE-4663-9239-4ED2CD6F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5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DFD6E-92D4-436A-8279-F094122A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1CA196-369E-4718-BDC3-11FCA0DF5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FE5E8D-5C7D-4C82-88DA-03F8EA371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4168D8-2D1B-4996-8CF4-AD4AA406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D751F9-FF3C-4312-9928-E9219EE2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E84DA7-21A3-4F21-9E40-CD70B098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09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CB0D3-1322-412B-80D3-4C05736E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AFE15D-239F-4F19-B403-74061E8CE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F6B45D-2E50-4AC8-BD93-F1FD11ECE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6BB19C-2F36-4100-B83B-FB25ECD47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2D9AB9-F87C-46CC-8E4C-CF3209782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C40193-7B3B-4C3F-BAC6-626C8AE8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D0B5083-5394-4F53-ACC2-170872E5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BD8B40-61E0-43BE-B1E4-28F3CC8F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96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41FF1-5178-41F5-BB48-4CD53C3E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657678-1D18-413C-9C2A-5FB66B2C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4D68EE-81B2-4CA3-86F4-D9F3C5E4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4C2520-1139-48D7-B9F7-D36D5986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48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BFD10F-975B-46B9-A4AA-EC095BD9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0B2BD2-8708-448A-A6A7-71787361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1C35C7-355D-4E93-87BF-0239D180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93A4A-471A-431F-98DA-3B69710B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264523-B7DB-4F3E-BC33-7396CB81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285808-387B-4A05-9A34-394B306C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52C0BE-9ACD-4F16-8A24-F105FA45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D50B13-3783-4BD3-ADBA-84C523F3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9CAE2B-6A82-4BBD-9BF5-F28F95F9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92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EC9F-6650-4B81-88DB-48DFF79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13B55F-8907-460F-814C-D4920457B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EB7F07-60C6-4DEF-9579-9D5649EF0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97E007-E655-4210-A26B-ACCE3A63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2CE507-75A5-4DBE-87AA-2651BCC2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BAEA99-FA64-484F-BDDE-8B4361F8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63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E21DD8-DE43-4F67-AFF2-0F2528E0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16978F-2637-4F0D-90F9-6594A626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B7F1DF-0F34-425A-90BB-20F477E75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F1F5-6C58-4CE2-A803-169BB0E7E597}" type="datetimeFigureOut">
              <a:rPr lang="de-DE" smtClean="0"/>
              <a:t>21.01.2023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A1130A-C181-4607-A974-95BADB9D2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B58291-6BD9-4467-BC71-8F9A85AC1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0BA79-9584-422B-88F8-061AC22C9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26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5.m4a"/><Relationship Id="rId7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8.m4a"/><Relationship Id="rId7" Type="http://schemas.openxmlformats.org/officeDocument/2006/relationships/image" Target="../media/image32.jpe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99995-C722-49EB-9859-9758CEE6D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8" y="5775457"/>
            <a:ext cx="5250730" cy="5027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600" b="1" dirty="0"/>
              <a:t>Wirtschaft und Recht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BC860D4-D4A6-4CDC-BAC3-7437F35055F7}"/>
              </a:ext>
            </a:extLst>
          </p:cNvPr>
          <p:cNvSpPr txBox="1">
            <a:spLocks/>
          </p:cNvSpPr>
          <p:nvPr/>
        </p:nvSpPr>
        <p:spPr>
          <a:xfrm>
            <a:off x="6479405" y="5775457"/>
            <a:ext cx="535437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3A959E-C9A6-4BB9-AA49-FAF661F96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" y="1722716"/>
            <a:ext cx="5287414" cy="3569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92F5F1-7F23-458C-8DCC-F12EE60ED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4" y="1722716"/>
            <a:ext cx="5354378" cy="35695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88E86E-FF98-45DD-A2E7-72D5A8E6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5"/>
    </mc:Choice>
    <mc:Fallback xmlns="">
      <p:transition spd="slow" advTm="2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6AF248F-1460-4554-B898-70F7C514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08035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</a:rPr>
              <a:t>FAZIT – Weshalb Wirtschaftszweig?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3200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Verbraucherbildung:</a:t>
            </a:r>
            <a:b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Viele lebensnahe und praktische Themen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Einzige Chance für BWL in der Schule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Solide Kenntnisse in den Bereichen Textverarbeitung, Präsentationssoftware und Tabellenkalkulation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3200" dirty="0">
                <a:solidFill>
                  <a:srgbClr val="000000"/>
                </a:solidFill>
                <a:latin typeface="Arial" panose="020B0604020202020204" pitchFamily="34" charset="0"/>
              </a:rPr>
              <a:t>Hohe Bewandtnis für viele spätere Berufslaufbahnen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A03834-69E8-46DB-84F4-AE08A50F9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6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40"/>
    </mc:Choice>
    <mc:Fallback xmlns="">
      <p:transition spd="slow" advTm="3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9C30D3E9-91D2-46BA-93ED-D8DF0F6C4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611054"/>
              </p:ext>
            </p:extLst>
          </p:nvPr>
        </p:nvGraphicFramePr>
        <p:xfrm>
          <a:off x="131975" y="1027522"/>
          <a:ext cx="12060024" cy="571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6155F680-9395-4179-B969-16262A711BC4}"/>
              </a:ext>
            </a:extLst>
          </p:cNvPr>
          <p:cNvSpPr/>
          <p:nvPr/>
        </p:nvSpPr>
        <p:spPr>
          <a:xfrm rot="18982864">
            <a:off x="10647" y="5368312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54833B2-F773-4C80-80CE-AF2BC8B3CA42}"/>
              </a:ext>
            </a:extLst>
          </p:cNvPr>
          <p:cNvSpPr/>
          <p:nvPr/>
        </p:nvSpPr>
        <p:spPr>
          <a:xfrm rot="18982864">
            <a:off x="1794842" y="4900044"/>
            <a:ext cx="1515496" cy="38976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940918-6FE2-4823-A13F-1258F972541B}"/>
              </a:ext>
            </a:extLst>
          </p:cNvPr>
          <p:cNvSpPr/>
          <p:nvPr/>
        </p:nvSpPr>
        <p:spPr>
          <a:xfrm rot="18982864">
            <a:off x="2144992" y="5259297"/>
            <a:ext cx="2593031" cy="426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EE85850-1141-4B27-9B53-0B68FB3A4B21}"/>
              </a:ext>
            </a:extLst>
          </p:cNvPr>
          <p:cNvSpPr/>
          <p:nvPr/>
        </p:nvSpPr>
        <p:spPr>
          <a:xfrm rot="18982864">
            <a:off x="6920496" y="5387165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CFD373-6FD2-4AD7-8B71-D24D7D015AE3}"/>
              </a:ext>
            </a:extLst>
          </p:cNvPr>
          <p:cNvSpPr/>
          <p:nvPr/>
        </p:nvSpPr>
        <p:spPr>
          <a:xfrm rot="18982864">
            <a:off x="8852990" y="5387165"/>
            <a:ext cx="2830954" cy="4713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B678326-FEDC-416C-9265-96950F9A5F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42BCA38-7107-44CE-8B18-CB4D817DF00F}"/>
              </a:ext>
            </a:extLst>
          </p:cNvPr>
          <p:cNvSpPr txBox="1"/>
          <p:nvPr/>
        </p:nvSpPr>
        <p:spPr>
          <a:xfrm>
            <a:off x="9572017" y="4406949"/>
            <a:ext cx="2714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Eigene Darstellung – Datenbasis destatis.de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5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9"/>
    </mc:Choice>
    <mc:Fallback xmlns=""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5DD2BD-681B-4BAE-856E-9E46D79685E7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8. Klasse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CD24C33-4F30-47D5-A32D-25069B82708B}"/>
              </a:ext>
            </a:extLst>
          </p:cNvPr>
          <p:cNvSpPr txBox="1">
            <a:spLocks/>
          </p:cNvSpPr>
          <p:nvPr/>
        </p:nvSpPr>
        <p:spPr>
          <a:xfrm>
            <a:off x="94271" y="1709900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Konsum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C118E7A-3326-4202-AA05-8F0A433D4E10}"/>
              </a:ext>
            </a:extLst>
          </p:cNvPr>
          <p:cNvSpPr txBox="1">
            <a:spLocks/>
          </p:cNvSpPr>
          <p:nvPr/>
        </p:nvSpPr>
        <p:spPr>
          <a:xfrm>
            <a:off x="3912124" y="1743872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9B35104-7D50-456A-92BB-9A0403480644}"/>
              </a:ext>
            </a:extLst>
          </p:cNvPr>
          <p:cNvSpPr txBox="1">
            <a:spLocks/>
          </p:cNvSpPr>
          <p:nvPr/>
        </p:nvSpPr>
        <p:spPr>
          <a:xfrm>
            <a:off x="8100764" y="1740026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Firmen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65B333-8041-496D-8C40-D33F2AE7F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2" y="2192962"/>
            <a:ext cx="2539872" cy="16932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F49F9A0-4ABE-44B7-9A0D-3E4A00A6B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25" y="3706064"/>
            <a:ext cx="1958880" cy="126860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2FD84BC-34F4-4139-BD0F-94F5C1FEC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1" y="5335398"/>
            <a:ext cx="1732451" cy="130029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B8DA55B-5362-429F-AB42-18850B374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4" t="25679" r="15120" b="28052"/>
          <a:stretch/>
        </p:blipFill>
        <p:spPr>
          <a:xfrm>
            <a:off x="4066234" y="2250514"/>
            <a:ext cx="3568700" cy="206117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DECCAB4-6B69-449C-9D9A-823218678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83" y="4453915"/>
            <a:ext cx="2041992" cy="125095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00D815B-115D-428A-9446-BDD1ED3D0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88" y="4775955"/>
            <a:ext cx="2018569" cy="151392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2C3AC15-3175-4BDC-846D-A26DED9A6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1" t="32229" r="39070" b="35884"/>
          <a:stretch/>
        </p:blipFill>
        <p:spPr>
          <a:xfrm>
            <a:off x="2282913" y="5310232"/>
            <a:ext cx="1332433" cy="146387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9A43D4A-860B-4E6C-B0F5-E5DE17F451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03" y="2365275"/>
            <a:ext cx="3000685" cy="225051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67B0792-35E1-461C-87AF-A2B046807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83" y="5117975"/>
            <a:ext cx="2985805" cy="37795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B555539-91D8-4A6B-B295-88A65497D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37883E0-E5AB-4CF3-8E7A-EF7FC9D2A4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5"/>
          <a:stretch/>
        </p:blipFill>
        <p:spPr>
          <a:xfrm>
            <a:off x="200637" y="3783436"/>
            <a:ext cx="1804332" cy="149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0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1"/>
    </mc:Choice>
    <mc:Fallback xmlns="">
      <p:transition spd="slow" advTm="11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AD7E92-6F43-4482-A98A-5A315D31CADA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9. Klasse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8CDAB16-F800-4735-B268-7C5A3E7387D5}"/>
              </a:ext>
            </a:extLst>
          </p:cNvPr>
          <p:cNvSpPr txBox="1">
            <a:spLocks/>
          </p:cNvSpPr>
          <p:nvPr/>
        </p:nvSpPr>
        <p:spPr>
          <a:xfrm>
            <a:off x="94271" y="1709900"/>
            <a:ext cx="600172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AB0AAD-E20D-4628-8F37-E1BCFE1CD04F}"/>
              </a:ext>
            </a:extLst>
          </p:cNvPr>
          <p:cNvSpPr txBox="1">
            <a:spLocks/>
          </p:cNvSpPr>
          <p:nvPr/>
        </p:nvSpPr>
        <p:spPr>
          <a:xfrm>
            <a:off x="6096000" y="1740026"/>
            <a:ext cx="600172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Unternehmerischer Erfolg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0445AF7-2ACA-4999-8DBD-E8E745E28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6" y="2320270"/>
            <a:ext cx="3230939" cy="21539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F376D8-21C2-4AE1-9A87-F1042369B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4" y="4581803"/>
            <a:ext cx="3332769" cy="22218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5A41A1C-B024-44F6-A729-AA29B36B8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06" y="2241753"/>
            <a:ext cx="2685371" cy="1790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0BA1A42-C91D-457C-A817-B22DEC4022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06"/>
          <a:stretch/>
        </p:blipFill>
        <p:spPr>
          <a:xfrm>
            <a:off x="9336707" y="2212696"/>
            <a:ext cx="2254097" cy="2864029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AC23D59E-F802-4CFA-B499-BB0891BDAA4F}"/>
              </a:ext>
            </a:extLst>
          </p:cNvPr>
          <p:cNvSpPr txBox="1">
            <a:spLocks/>
          </p:cNvSpPr>
          <p:nvPr/>
        </p:nvSpPr>
        <p:spPr>
          <a:xfrm>
            <a:off x="6096000" y="6060660"/>
            <a:ext cx="5583310" cy="50279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dirty="0">
                <a:solidFill>
                  <a:srgbClr val="FF0000"/>
                </a:solidFill>
              </a:rPr>
              <a:t>Projekt Unternehmensgründung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C68509C-FF84-4557-9BA4-CA4157809F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25" y="4061057"/>
            <a:ext cx="3466886" cy="1970546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AC18AFA-1EA0-4B3C-A608-3F747CF8A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2"/>
    </mc:Choice>
    <mc:Fallback xmlns="">
      <p:transition spd="slow" advTm="7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38EE30-8AA8-49D3-84FB-FE34BABA5633}"/>
              </a:ext>
            </a:extLst>
          </p:cNvPr>
          <p:cNvSpPr txBox="1">
            <a:spLocks/>
          </p:cNvSpPr>
          <p:nvPr/>
        </p:nvSpPr>
        <p:spPr>
          <a:xfrm>
            <a:off x="326797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9. Klasse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BEA990-E574-4038-9E50-322B0E526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8" y="2401432"/>
            <a:ext cx="6734204" cy="3430235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24AA7B1-9CFC-4EEE-810B-22E47CFE1D46}"/>
              </a:ext>
            </a:extLst>
          </p:cNvPr>
          <p:cNvSpPr txBox="1">
            <a:spLocks/>
          </p:cNvSpPr>
          <p:nvPr/>
        </p:nvSpPr>
        <p:spPr>
          <a:xfrm>
            <a:off x="4097518" y="1842247"/>
            <a:ext cx="399696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Berufswahl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D7474EB-A871-48EB-A73C-E23BA2F9EFED}"/>
              </a:ext>
            </a:extLst>
          </p:cNvPr>
          <p:cNvSpPr txBox="1">
            <a:spLocks/>
          </p:cNvSpPr>
          <p:nvPr/>
        </p:nvSpPr>
        <p:spPr>
          <a:xfrm>
            <a:off x="3304345" y="5952375"/>
            <a:ext cx="5583310" cy="50279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200" b="1" dirty="0">
                <a:solidFill>
                  <a:srgbClr val="FF0000"/>
                </a:solidFill>
              </a:rPr>
              <a:t>Betriebspraktikum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20CF66-B8F5-4D5A-A740-C7304300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9"/>
    </mc:Choice>
    <mc:Fallback xmlns="">
      <p:transition spd="slow" advTm="2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6B2F7-971D-47A9-B3D3-048BCFD10C4B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 und Recht – 10. + 11. Klasse (Auswahl)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97DB5C3-E5AB-4422-A1E6-689AC9D6C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97" y="4450686"/>
            <a:ext cx="3800780" cy="2143061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1B3BE1D-E1DE-4601-8FB5-CD9B38A7C55A}"/>
              </a:ext>
            </a:extLst>
          </p:cNvPr>
          <p:cNvSpPr txBox="1">
            <a:spLocks/>
          </p:cNvSpPr>
          <p:nvPr/>
        </p:nvSpPr>
        <p:spPr>
          <a:xfrm>
            <a:off x="0" y="1794205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Recht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62C981B-750C-41D6-BA3C-20E5F706C8CA}"/>
              </a:ext>
            </a:extLst>
          </p:cNvPr>
          <p:cNvSpPr txBox="1">
            <a:spLocks/>
          </p:cNvSpPr>
          <p:nvPr/>
        </p:nvSpPr>
        <p:spPr>
          <a:xfrm>
            <a:off x="5738070" y="1740026"/>
            <a:ext cx="6359659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Märkte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BAFF58E-03C1-4044-BC3B-CDA330F0F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30" y="2753191"/>
            <a:ext cx="2997570" cy="168458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0D68B01-048B-4D12-A57E-C95DBEF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9" y="2275600"/>
            <a:ext cx="2890610" cy="192707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2D81DF1-2040-4D85-B079-055EC59A7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7" y="2298256"/>
            <a:ext cx="3058279" cy="203885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AE6C82C-BC22-4B5E-98CA-40D6F5A9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40" y="4404221"/>
            <a:ext cx="2515062" cy="16524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1125E2-A280-4C76-B6BD-A5A50E85A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5"/>
    </mc:Choice>
    <mc:Fallback xmlns="">
      <p:transition spd="slow" advTm="6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DEF6C7-D6CC-48BF-8345-46AA5E61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302"/>
            <a:ext cx="10515600" cy="451327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de-DE" altLang="de-DE" sz="2800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9. Klasse: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Funktionsweise eines PCs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Informationsbeschaffung → Internetrecherche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Informationsaufbereitung </a:t>
            </a: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→</a:t>
            </a:r>
            <a:r>
              <a:rPr lang="de-DE" altLang="de-D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Tabellenkalkulation</a:t>
            </a:r>
            <a:endParaRPr lang="de-DE" altLang="de-DE" sz="2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Außendarstellung von Unternehmen: </a:t>
            </a:r>
            <a:b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Soziale Netzwerke, </a:t>
            </a:r>
            <a:r>
              <a:rPr lang="de-DE" altLang="de-DE" sz="28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Influencer:innen</a:t>
            </a: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Homepage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Datenschutz / Umgang mit persönlichen Daten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Internetkriminalität und Schutzmöglichkeiten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2FD47A3-B178-446D-888E-FDB992609830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33FE8F-2FD0-4819-80DE-465363B52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35" y="1237230"/>
            <a:ext cx="3128829" cy="20858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F2CF11-9790-7BEE-647A-49214D2D0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6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5"/>
    </mc:Choice>
    <mc:Fallback xmlns="">
      <p:transition spd="slow" advTm="10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5B97BC-272D-479C-2817-2D0F6497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71" y="2782997"/>
            <a:ext cx="3161754" cy="3265501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F81B256-55C4-894D-0A5B-82CA38386D5A}"/>
              </a:ext>
            </a:extLst>
          </p:cNvPr>
          <p:cNvSpPr txBox="1">
            <a:spLocks/>
          </p:cNvSpPr>
          <p:nvPr/>
        </p:nvSpPr>
        <p:spPr>
          <a:xfrm>
            <a:off x="-1045028" y="2007960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Logistik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935866F-2632-09AA-57B6-C0E21A072E41}"/>
              </a:ext>
            </a:extLst>
          </p:cNvPr>
          <p:cNvSpPr txBox="1">
            <a:spLocks/>
          </p:cNvSpPr>
          <p:nvPr/>
        </p:nvSpPr>
        <p:spPr>
          <a:xfrm>
            <a:off x="2751118" y="1885248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Algorithmik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 mit Scratch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193E1AD-55B6-EB00-120A-74CBFA64DF4C}"/>
              </a:ext>
            </a:extLst>
          </p:cNvPr>
          <p:cNvSpPr txBox="1">
            <a:spLocks/>
          </p:cNvSpPr>
          <p:nvPr/>
        </p:nvSpPr>
        <p:spPr>
          <a:xfrm>
            <a:off x="7129154" y="1877333"/>
            <a:ext cx="6107185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Künstliche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dirty="0"/>
              <a:t>Intelligenz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C46D632-BD2D-FEC7-68B7-8A9E2E13E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" y="3230089"/>
            <a:ext cx="3635335" cy="2423557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403038B-8B06-5964-995B-8D13982BFE37}"/>
              </a:ext>
            </a:extLst>
          </p:cNvPr>
          <p:cNvSpPr txBox="1">
            <a:spLocks/>
          </p:cNvSpPr>
          <p:nvPr/>
        </p:nvSpPr>
        <p:spPr>
          <a:xfrm>
            <a:off x="188536" y="1237230"/>
            <a:ext cx="11538407" cy="502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3600" b="1" dirty="0"/>
              <a:t>Wirtschaftsinformatik – 10. + 11. Klasse (Auswahl)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9697187-6DF7-8E02-6192-AB215F387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52" y="3127169"/>
            <a:ext cx="3163784" cy="316378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55B6053-24CA-E3BF-BED4-662398CFD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7" y="5269774"/>
            <a:ext cx="1797000" cy="1313905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C1B91AC-9BA3-0AA8-303B-A66FEFE89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3200C885-EE51-4463-80D1-B31DB0B8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Zentrale Inhalte Wirtschaftsinformatik</a:t>
            </a:r>
          </a:p>
          <a:p>
            <a:endParaRPr lang="de-DE" altLang="de-DE" sz="3200" dirty="0">
              <a:latin typeface="Arial" panose="020B0604020202020204" pitchFamily="34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8D8394C4-A73C-4038-BD99-3D28E986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6774"/>
            <a:ext cx="12192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</a:rPr>
              <a:t>Moderne Kommunikations- und Informationstechnologie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800" b="1" i="1" dirty="0" err="1">
                <a:solidFill>
                  <a:srgbClr val="080808"/>
                </a:solidFill>
                <a:latin typeface="Arial" panose="020B0604020202020204" pitchFamily="34" charset="0"/>
              </a:rPr>
              <a:t>Social</a:t>
            </a:r>
            <a:r>
              <a:rPr lang="de-DE" altLang="de-DE" sz="2800" b="1" i="1" dirty="0">
                <a:solidFill>
                  <a:srgbClr val="080808"/>
                </a:solidFill>
                <a:latin typeface="Arial" panose="020B0604020202020204" pitchFamily="34" charset="0"/>
              </a:rPr>
              <a:t> Media</a:t>
            </a:r>
            <a:endParaRPr lang="de-DE" altLang="de-DE" sz="2800" b="1" i="1" dirty="0"/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2509512F-5AF7-4889-81C3-338FA0BE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396" y="2686858"/>
            <a:ext cx="1800225" cy="7921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Chancen?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F341427A-C58F-4FE7-ADCE-100DF8915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7" y="2676356"/>
            <a:ext cx="1800225" cy="7921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b="1">
                <a:solidFill>
                  <a:srgbClr val="000000"/>
                </a:solidFill>
                <a:latin typeface="Arial" panose="020B0604020202020204" pitchFamily="34" charset="0"/>
              </a:rPr>
              <a:t>Risiken?</a:t>
            </a:r>
          </a:p>
        </p:txBody>
      </p:sp>
      <p:pic>
        <p:nvPicPr>
          <p:cNvPr id="7" name="Picture 21" descr="Bildergebnis für facebook">
            <a:extLst>
              <a:ext uri="{FF2B5EF4-FFF2-40B4-BE49-F238E27FC236}">
                <a16:creationId xmlns:a16="http://schemas.microsoft.com/office/drawing/2014/main" id="{14E7D89B-4F76-4EA2-9796-0BFD1F7C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1" y="3500073"/>
            <a:ext cx="16208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Bildergebnis für instagram">
            <a:extLst>
              <a:ext uri="{FF2B5EF4-FFF2-40B4-BE49-F238E27FC236}">
                <a16:creationId xmlns:a16="http://schemas.microsoft.com/office/drawing/2014/main" id="{09A9CD69-AC86-4503-9C2F-13DC5302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5" y="5085884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 descr="Bildergebnis für snapchat">
            <a:extLst>
              <a:ext uri="{FF2B5EF4-FFF2-40B4-BE49-F238E27FC236}">
                <a16:creationId xmlns:a16="http://schemas.microsoft.com/office/drawing/2014/main" id="{C1BE1D47-EAC5-4387-AB6C-7958A414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21031"/>
          <a:stretch>
            <a:fillRect/>
          </a:stretch>
        </p:blipFill>
        <p:spPr bwMode="auto">
          <a:xfrm>
            <a:off x="6753030" y="4567885"/>
            <a:ext cx="180181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Bildergebnis für whatsapp">
            <a:extLst>
              <a:ext uri="{FF2B5EF4-FFF2-40B4-BE49-F238E27FC236}">
                <a16:creationId xmlns:a16="http://schemas.microsoft.com/office/drawing/2014/main" id="{0010DB48-1171-40BF-947F-B21F8987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1869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D69734-AD9C-446A-8A29-FC3F16788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36" y="3491494"/>
            <a:ext cx="1800225" cy="1800225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A75EBD2-E39E-40C4-B996-711BAFFC4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9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1"/>
    </mc:Choice>
    <mc:Fallback xmlns="">
      <p:transition spd="slow" advTm="3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0087494-104C-4D1A-9CAE-59A71160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3200" b="1" u="sng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Zentrale Inhalte Wirtschaftsinformatik</a:t>
            </a:r>
          </a:p>
          <a:p>
            <a:endParaRPr lang="de-DE" altLang="de-DE" sz="32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91725A3-E457-40D3-AB8D-8D128C5A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8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>
                <a:solidFill>
                  <a:srgbClr val="080808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Umgang mit Standardsoftware</a:t>
            </a:r>
            <a:endParaRPr lang="de-DE" altLang="de-DE" b="1" dirty="0"/>
          </a:p>
        </p:txBody>
      </p:sp>
      <p:pic>
        <p:nvPicPr>
          <p:cNvPr id="5" name="Picture 26" descr="Bildergebnis für open office">
            <a:extLst>
              <a:ext uri="{FF2B5EF4-FFF2-40B4-BE49-F238E27FC236}">
                <a16:creationId xmlns:a16="http://schemas.microsoft.com/office/drawing/2014/main" id="{A7686A9E-FF4C-4456-87C1-65337338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59" y="4481389"/>
            <a:ext cx="3779837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Bildergebnis für powerpoint">
            <a:extLst>
              <a:ext uri="{FF2B5EF4-FFF2-40B4-BE49-F238E27FC236}">
                <a16:creationId xmlns:a16="http://schemas.microsoft.com/office/drawing/2014/main" id="{C719CBFF-0533-4CCE-A438-C9895E45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3" y="233521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Bildergebnis für word">
            <a:extLst>
              <a:ext uri="{FF2B5EF4-FFF2-40B4-BE49-F238E27FC236}">
                <a16:creationId xmlns:a16="http://schemas.microsoft.com/office/drawing/2014/main" id="{8F0C50D6-A8E8-426D-8844-F5B44880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3283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Bildergebnis für excel">
            <a:extLst>
              <a:ext uri="{FF2B5EF4-FFF2-40B4-BE49-F238E27FC236}">
                <a16:creationId xmlns:a16="http://schemas.microsoft.com/office/drawing/2014/main" id="{04262205-43FA-4AF8-B213-FDAE438C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83" y="2349500"/>
            <a:ext cx="19796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Bildergebnis für access">
            <a:extLst>
              <a:ext uri="{FF2B5EF4-FFF2-40B4-BE49-F238E27FC236}">
                <a16:creationId xmlns:a16="http://schemas.microsoft.com/office/drawing/2014/main" id="{41920569-F1BE-4042-B307-828A6DB6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60" y="2334420"/>
            <a:ext cx="19796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03E2E83-232A-4BAA-8FD7-0FC862F17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7"/>
    </mc:Choice>
    <mc:Fallback xmlns="">
      <p:transition spd="slow" advTm="2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5|17.4|9.7|6.5|15.9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0|16.2|5.2|12.8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2.1|14.9|6.7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5.2|10.2|10.4|9.5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1|6.6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Breitbild</PresentationFormat>
  <Paragraphs>45</Paragraphs>
  <Slides>11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Bengel</dc:creator>
  <cp:lastModifiedBy>Christoph Bengel</cp:lastModifiedBy>
  <cp:revision>59</cp:revision>
  <dcterms:created xsi:type="dcterms:W3CDTF">2021-02-10T08:16:58Z</dcterms:created>
  <dcterms:modified xsi:type="dcterms:W3CDTF">2023-01-21T15:28:22Z</dcterms:modified>
</cp:coreProperties>
</file>